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2" r:id="rId4"/>
    <p:sldId id="260" r:id="rId5"/>
    <p:sldId id="261" r:id="rId6"/>
    <p:sldId id="264" r:id="rId7"/>
    <p:sldId id="265" r:id="rId8"/>
    <p:sldId id="276" r:id="rId9"/>
    <p:sldId id="277" r:id="rId10"/>
    <p:sldId id="278" r:id="rIdExtendedPalette10"/>
    <p:sldId id="279" r:id="rIdExtendedPalette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Relationship Id="rIdExtendedPalette10" Type="http://schemas.openxmlformats.org/officeDocument/2006/relationships/slide" Target="slides/slide10.xml"/><Relationship Id="rIdExtendedPalette11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351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155448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</a:t>
            </a: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1920240"/>
            <a:ext cx="1033272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4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64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title goes here</a:t>
            </a:r>
            <a:endParaRPr lang="en-US" sz="6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416052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short one-line subtitle or description of the deck.</a:t>
            </a: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457200" y="557784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 Name · Month Year</a:t>
            </a:r>
            <a:endParaRPr lang="en-US" sz="1200" dirty="0"/>
          </a:p>
        </p:txBody>
      </p:sp>
      <p:sp>
        <p:nvSpPr>
          <p:cNvPr id="6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19456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01</a:t>
            </a: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2606040"/>
            <a:ext cx="100584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2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2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title</a:t>
            </a:r>
            <a:endParaRPr lang="en-US" sz="4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3931920"/>
            <a:ext cx="7863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sentence summarizing what this section covers.</a:t>
            </a:r>
            <a:endParaRPr lang="en-US" sz="15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1440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Agenda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8412480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70000"/>
              </a:lnSpc>
              <a:buNone/>
              <a:def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70000"/>
              </a:lnSpc>
              <a:buNone/>
            </a:pPr>
            <a:r>
              <a: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 Welcome &amp; introductions — 10 min</a:t>
            </a:r>
            <a:endParaRPr lang="en-US" sz="1700" dirty="0"/>
          </a:p>
          <a:p>
            <a:pPr marL="0" indent="0" algn="l">
              <a:lnSpc>
                <a:spcPct val="170000"/>
              </a:lnSpc>
              <a:buNone/>
            </a:pPr>
            <a:r>
              <a: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 Market overview — 15 min</a:t>
            </a:r>
            <a:endParaRPr lang="en-US" sz="1700" dirty="0"/>
          </a:p>
          <a:p>
            <a:pPr marL="0" indent="0" algn="l">
              <a:lnSpc>
                <a:spcPct val="170000"/>
              </a:lnSpc>
              <a:buNone/>
            </a:pPr>
            <a:r>
              <a: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 Product walkthrough — 20 min</a:t>
            </a:r>
            <a:endParaRPr lang="en-US" sz="1700" dirty="0"/>
          </a:p>
          <a:p>
            <a:pPr marL="0" indent="0" algn="l">
              <a:lnSpc>
                <a:spcPct val="170000"/>
              </a:lnSpc>
              <a:buNone/>
            </a:pPr>
            <a:r>
              <a: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 Discussion &amp; next steps — 15 min</a:t>
            </a:r>
            <a:endParaRPr lang="en-US" sz="1700" dirty="0"/>
          </a:p>
          <a:p>
            <a:pPr marL="0" indent="0" algn="l">
              <a:lnSpc>
                <a:spcPct val="170000"/>
              </a:lnSpc>
              <a:buNone/>
            </a:pPr>
            <a:r>
              <a:rPr lang="en-US" sz="17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 Q&amp;A — 10 min</a:t>
            </a:r>
            <a:endParaRPr lang="en-US" sz="17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slide title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463040"/>
            <a:ext cx="11277295" cy="3977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IMAGE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5577840"/>
            <a:ext cx="11277295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i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i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caption or source</a:t>
            </a:r>
            <a:endParaRPr lang="en-US" sz="12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Ful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image title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371600"/>
            <a:ext cx="11277295" cy="4818888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IMAGE</a:t>
            </a:r>
            <a:endParaRPr lang="en-US" sz="14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al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Half image title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371600"/>
            <a:ext cx="5501488" cy="4818888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3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IMAGE</a:t>
            </a:r>
            <a:endParaRPr lang="en-US" sz="13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233008" y="1463040"/>
            <a:ext cx="5501488" cy="46360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caption or short description beside the image here.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1440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points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1828800"/>
            <a:ext cx="868680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ct val="160000"/>
              </a:lnSpc>
              <a:buSzPct val="100000"/>
              <a:buChar char="•"/>
              <a:def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Second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Third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Fourth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Fifth key point</a:t>
            </a:r>
            <a:endParaRPr lang="en-US" sz="16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text block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11277295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6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text blocks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5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5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6233008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TWO</a:t>
            </a:r>
            <a:endParaRPr lang="en-US" sz="15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5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text blocks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4307738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TWO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5" name="RoundCard"/>
          <p:cNvSpPr>
            <a:spLocks noGrp="1"/>
          </p:cNvSpPr>
          <p:nvPr>
            <p:ph type="body" idx="103" hasCustomPrompt="1"/>
          </p:nvPr>
        </p:nvSpPr>
        <p:spPr>
          <a:xfrm>
            <a:off x="8158277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THREE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6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text blocks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2613584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3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3345104" y="1554480"/>
            <a:ext cx="2613584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TWO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300" dirty="0"/>
          </a:p>
        </p:txBody>
      </p:sp>
      <p:sp>
        <p:nvSpPr>
          <p:cNvPr id="5" name="RoundCard"/>
          <p:cNvSpPr>
            <a:spLocks noGrp="1"/>
          </p:cNvSpPr>
          <p:nvPr>
            <p:ph type="body" idx="103" hasCustomPrompt="1"/>
          </p:nvPr>
        </p:nvSpPr>
        <p:spPr>
          <a:xfrm>
            <a:off x="6233008" y="1554480"/>
            <a:ext cx="2613584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THREE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300" dirty="0"/>
          </a:p>
        </p:txBody>
      </p:sp>
      <p:sp>
        <p:nvSpPr>
          <p:cNvPr id="6" name="RoundCard"/>
          <p:cNvSpPr>
            <a:spLocks noGrp="1"/>
          </p:cNvSpPr>
          <p:nvPr>
            <p:ph type="body" idx="104" hasCustomPrompt="1"/>
          </p:nvPr>
        </p:nvSpPr>
        <p:spPr>
          <a:xfrm>
            <a:off x="9120911" y="1554480"/>
            <a:ext cx="2613584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30000"/>
              </a:lnSpc>
              <a:buNone/>
              <a:def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FOUR</a:t>
            </a:r>
            <a:endParaRPr lang="en-US" sz="13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300" dirty="0"/>
          </a:p>
        </p:txBody>
      </p:sp>
      <p:sp>
        <p:nvSpPr>
          <p:cNvPr id="7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50000"/>
              </a:lnSpc>
              <a:buNone/>
              <a:def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 A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point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Second point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Third point</a:t>
            </a:r>
            <a:endParaRPr lang="en-US" sz="15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6233008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l">
              <a:lnSpc>
                <a:spcPct val="150000"/>
              </a:lnSpc>
              <a:buNone/>
              <a:def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 B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point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Second point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Third point</a:t>
            </a:r>
            <a:endParaRPr lang="en-US" sz="15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numbers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2377440"/>
            <a:ext cx="3576218" cy="23774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128%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 label</a:t>
            </a:r>
            <a:endParaRPr lang="en-US" sz="40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4307738" y="2377440"/>
            <a:ext cx="3576218" cy="23774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3.2x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 label</a:t>
            </a:r>
            <a:endParaRPr lang="en-US" sz="4000" dirty="0"/>
          </a:p>
        </p:txBody>
      </p:sp>
      <p:sp>
        <p:nvSpPr>
          <p:cNvPr id="5" name="RoundCard"/>
          <p:cNvSpPr>
            <a:spLocks noGrp="1"/>
          </p:cNvSpPr>
          <p:nvPr>
            <p:ph type="body" idx="103" hasCustomPrompt="1"/>
          </p:nvPr>
        </p:nvSpPr>
        <p:spPr>
          <a:xfrm>
            <a:off x="8158277" y="2377440"/>
            <a:ext cx="3576218" cy="23774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94%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 label</a:t>
            </a:r>
            <a:endParaRPr lang="en-US" sz="4000" dirty="0"/>
          </a:p>
        </p:txBody>
      </p:sp>
      <p:sp>
        <p:nvSpPr>
          <p:cNvPr id="6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 and text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5864194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3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IMAGE</a:t>
            </a:r>
            <a:endParaRPr lang="en-US" sz="13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595714" y="1645920"/>
            <a:ext cx="5138782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next to the image here. Keep it to a couple of short paragraphs.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19456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2606040"/>
            <a:ext cx="10058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2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2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Full-bleed image title</a:t>
            </a:r>
            <a:endParaRPr lang="en-US" sz="4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5961888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i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000" i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 Background → Picture or texture fill</a:t>
            </a:r>
            <a:endParaRPr lang="en-US" sz="1000" dirty="0"/>
          </a:p>
        </p:txBody>
      </p:sp>
      <p:sp>
        <p:nvSpPr>
          <p:cNvPr id="5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</a:t>
            </a:r>
            <a:endParaRPr lang="en-US" sz="3200" dirty="0"/>
          </a:p>
        </p:txBody>
      </p:sp>
      <p:sp>
        <p:nvSpPr>
          <p:cNvPr id="3" name="PillBadge"/>
          <p:cNvSpPr>
            <a:spLocks noGrp="1"/>
          </p:cNvSpPr>
          <p:nvPr>
            <p:ph type="body" idx="101" hasCustomPrompt="1"/>
          </p:nvPr>
        </p:nvSpPr>
        <p:spPr>
          <a:xfrm>
            <a:off x="1306792" y="1554480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2651760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5" name="PillBadge"/>
          <p:cNvSpPr>
            <a:spLocks noGrp="1"/>
          </p:cNvSpPr>
          <p:nvPr>
            <p:ph type="body" idx="103" hasCustomPrompt="1"/>
          </p:nvPr>
        </p:nvSpPr>
        <p:spPr>
          <a:xfrm>
            <a:off x="4194696" y="1554480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345104" y="2651760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7" name="PillBadge"/>
          <p:cNvSpPr>
            <a:spLocks noGrp="1"/>
          </p:cNvSpPr>
          <p:nvPr>
            <p:ph type="body" idx="105" hasCustomPrompt="1"/>
          </p:nvPr>
        </p:nvSpPr>
        <p:spPr>
          <a:xfrm>
            <a:off x="7082600" y="1554480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233008" y="2651760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9" name="PillBadge"/>
          <p:cNvSpPr>
            <a:spLocks noGrp="1"/>
          </p:cNvSpPr>
          <p:nvPr>
            <p:ph type="body" idx="107" hasCustomPrompt="1"/>
          </p:nvPr>
        </p:nvSpPr>
        <p:spPr>
          <a:xfrm>
            <a:off x="9970503" y="1554480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9120911" y="2651760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11" name="PillBadge"/>
          <p:cNvSpPr>
            <a:spLocks noGrp="1"/>
          </p:cNvSpPr>
          <p:nvPr>
            <p:ph type="body" idx="109" hasCustomPrompt="1"/>
          </p:nvPr>
        </p:nvSpPr>
        <p:spPr>
          <a:xfrm>
            <a:off x="1306792" y="3767328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457200" y="4864608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13" name="PillBadge"/>
          <p:cNvSpPr>
            <a:spLocks noGrp="1"/>
          </p:cNvSpPr>
          <p:nvPr>
            <p:ph type="body" idx="111" hasCustomPrompt="1"/>
          </p:nvPr>
        </p:nvSpPr>
        <p:spPr>
          <a:xfrm>
            <a:off x="4194696" y="3767328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3345104" y="4864608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15" name="PillBadge"/>
          <p:cNvSpPr>
            <a:spLocks noGrp="1"/>
          </p:cNvSpPr>
          <p:nvPr>
            <p:ph type="body" idx="113" hasCustomPrompt="1"/>
          </p:nvPr>
        </p:nvSpPr>
        <p:spPr>
          <a:xfrm>
            <a:off x="7082600" y="3767328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233008" y="4864608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17" name="PillBadge"/>
          <p:cNvSpPr>
            <a:spLocks noGrp="1"/>
          </p:cNvSpPr>
          <p:nvPr>
            <p:ph type="body" idx="115" hasCustomPrompt="1"/>
          </p:nvPr>
        </p:nvSpPr>
        <p:spPr>
          <a:xfrm>
            <a:off x="9970503" y="3767328"/>
            <a:ext cx="914400" cy="914400"/>
          </a:xfrm>
          <a:prstGeom prst="roundRect">
            <a:avLst>
              <a:gd name="adj" fmla="val 50000"/>
            </a:avLst>
          </a:prstGeom>
          <a:solidFill>
            <a:srgbClr val="E6EFFA"/>
          </a:solidFill>
          <a:ln w="12700">
            <a:solidFill>
              <a:srgbClr val="DCE3EE"/>
            </a:solidFill>
          </a:ln>
        </p:spPr>
        <p:txBody>
          <a:bodyPr wrap="square" rtlCol="0"/>
          <a:lstStyle>
            <a:lvl1pPr marL="0" indent="0" algn="ctr">
              <a:buNone/>
              <a:def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9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Photo</a:t>
            </a:r>
            <a:endParaRPr lang="en-US" sz="9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9120911" y="4864608"/>
            <a:ext cx="2613584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Name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Role, Team</a:t>
            </a:r>
            <a:endParaRPr lang="en-US" sz="1400" dirty="0"/>
          </a:p>
        </p:txBody>
      </p:sp>
      <p:sp>
        <p:nvSpPr>
          <p:cNvPr id="19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1866862" y="2619756"/>
            <a:ext cx="8457971" cy="0"/>
          </a:xfrm>
          <a:prstGeom prst="line">
            <a:avLst/>
          </a:prstGeom>
          <a:noFill/>
          <a:ln w="19050">
            <a:solidFill>
              <a:srgbClr val="DC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PillBadge"/>
          <p:cNvSpPr>
            <a:spLocks noGrp="1"/>
          </p:cNvSpPr>
          <p:nvPr>
            <p:ph type="body" idx="102" hasCustomPrompt="1"/>
          </p:nvPr>
        </p:nvSpPr>
        <p:spPr>
          <a:xfrm>
            <a:off x="1615402" y="2377440"/>
            <a:ext cx="502920" cy="502920"/>
          </a:xfrm>
          <a:prstGeom prst="roundRect">
            <a:avLst>
              <a:gd name="adj" fmla="val 50000"/>
            </a:avLst>
          </a:prstGeom>
          <a:solidFill>
            <a:srgbClr val="00204D"/>
          </a:solidFill>
          <a:ln/>
        </p:spPr>
        <p:txBody>
          <a:bodyPr wrap="square" rtlCol="0"/>
          <a:lstStyle>
            <a:lvl1pPr marL="0" indent="0" algn="ctr">
              <a:buNone/>
              <a:def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94360" y="3154680"/>
            <a:ext cx="2545004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94360" y="3566160"/>
            <a:ext cx="2545004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lnSpc>
                <a:spcPct val="130000"/>
              </a:lnSpc>
              <a:buNone/>
              <a:def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description of this step.</a:t>
            </a:r>
            <a:endParaRPr lang="en-US" sz="1100" dirty="0"/>
          </a:p>
        </p:txBody>
      </p:sp>
      <p:sp>
        <p:nvSpPr>
          <p:cNvPr id="7" name="PillBadge"/>
          <p:cNvSpPr>
            <a:spLocks noGrp="1"/>
          </p:cNvSpPr>
          <p:nvPr>
            <p:ph type="body" idx="105" hasCustomPrompt="1"/>
          </p:nvPr>
        </p:nvSpPr>
        <p:spPr>
          <a:xfrm>
            <a:off x="4434726" y="2377440"/>
            <a:ext cx="502920" cy="502920"/>
          </a:xfrm>
          <a:prstGeom prst="roundRect">
            <a:avLst>
              <a:gd name="adj" fmla="val 50000"/>
            </a:avLst>
          </a:prstGeom>
          <a:solidFill>
            <a:srgbClr val="00204D"/>
          </a:solidFill>
          <a:ln/>
        </p:spPr>
        <p:txBody>
          <a:bodyPr wrap="square" rtlCol="0"/>
          <a:lstStyle>
            <a:lvl1pPr marL="0" indent="0" algn="ctr">
              <a:buNone/>
              <a:def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1"/>
          <p:cNvSpPr>
            <a:spLocks noGrp="1"/>
          </p:cNvSpPr>
          <p:nvPr>
            <p:ph type="body" idx="106" hasCustomPrompt="1"/>
          </p:nvPr>
        </p:nvSpPr>
        <p:spPr>
          <a:xfrm>
            <a:off x="3413684" y="3154680"/>
            <a:ext cx="2545004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9" name="Text 1"/>
          <p:cNvSpPr>
            <a:spLocks noGrp="1"/>
          </p:cNvSpPr>
          <p:nvPr>
            <p:ph type="body" idx="107" hasCustomPrompt="1"/>
          </p:nvPr>
        </p:nvSpPr>
        <p:spPr>
          <a:xfrm>
            <a:off x="3413684" y="3566160"/>
            <a:ext cx="2545004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lnSpc>
                <a:spcPct val="130000"/>
              </a:lnSpc>
              <a:buNone/>
              <a:def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description of this step.</a:t>
            </a:r>
            <a:endParaRPr lang="en-US" sz="1100" dirty="0"/>
          </a:p>
        </p:txBody>
      </p:sp>
      <p:sp>
        <p:nvSpPr>
          <p:cNvPr id="10" name="PillBadge"/>
          <p:cNvSpPr>
            <a:spLocks noGrp="1"/>
          </p:cNvSpPr>
          <p:nvPr>
            <p:ph type="body" idx="108" hasCustomPrompt="1"/>
          </p:nvPr>
        </p:nvSpPr>
        <p:spPr>
          <a:xfrm>
            <a:off x="7254050" y="2377440"/>
            <a:ext cx="502920" cy="502920"/>
          </a:xfrm>
          <a:prstGeom prst="roundRect">
            <a:avLst>
              <a:gd name="adj" fmla="val 50000"/>
            </a:avLst>
          </a:prstGeom>
          <a:solidFill>
            <a:srgbClr val="00204D"/>
          </a:solidFill>
          <a:ln/>
        </p:spPr>
        <p:txBody>
          <a:bodyPr wrap="square" rtlCol="0"/>
          <a:lstStyle>
            <a:lvl1pPr marL="0" indent="0" algn="ctr">
              <a:buNone/>
              <a:def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1"/>
          <p:cNvSpPr>
            <a:spLocks noGrp="1"/>
          </p:cNvSpPr>
          <p:nvPr>
            <p:ph type="body" idx="109" hasCustomPrompt="1"/>
          </p:nvPr>
        </p:nvSpPr>
        <p:spPr>
          <a:xfrm>
            <a:off x="6233008" y="3154680"/>
            <a:ext cx="2545004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12" name="Text 1"/>
          <p:cNvSpPr>
            <a:spLocks noGrp="1"/>
          </p:cNvSpPr>
          <p:nvPr>
            <p:ph type="body" idx="110" hasCustomPrompt="1"/>
          </p:nvPr>
        </p:nvSpPr>
        <p:spPr>
          <a:xfrm>
            <a:off x="6233008" y="3566160"/>
            <a:ext cx="2545004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lnSpc>
                <a:spcPct val="130000"/>
              </a:lnSpc>
              <a:buNone/>
              <a:def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description of this step.</a:t>
            </a:r>
            <a:endParaRPr lang="en-US" sz="1100" dirty="0"/>
          </a:p>
        </p:txBody>
      </p:sp>
      <p:sp>
        <p:nvSpPr>
          <p:cNvPr id="13" name="PillBadge"/>
          <p:cNvSpPr>
            <a:spLocks noGrp="1"/>
          </p:cNvSpPr>
          <p:nvPr>
            <p:ph type="body" idx="111" hasCustomPrompt="1"/>
          </p:nvPr>
        </p:nvSpPr>
        <p:spPr>
          <a:xfrm>
            <a:off x="10073373" y="2377440"/>
            <a:ext cx="502920" cy="502920"/>
          </a:xfrm>
          <a:prstGeom prst="roundRect">
            <a:avLst>
              <a:gd name="adj" fmla="val 50000"/>
            </a:avLst>
          </a:prstGeom>
          <a:solidFill>
            <a:srgbClr val="00204D"/>
          </a:solidFill>
          <a:ln/>
        </p:spPr>
        <p:txBody>
          <a:bodyPr wrap="square" rtlCol="0"/>
          <a:lstStyle>
            <a:lvl1pPr marL="0" indent="0" algn="ctr">
              <a:buNone/>
              <a:def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"/>
          <p:cNvSpPr>
            <a:spLocks noGrp="1"/>
          </p:cNvSpPr>
          <p:nvPr>
            <p:ph type="body" idx="112" hasCustomPrompt="1"/>
          </p:nvPr>
        </p:nvSpPr>
        <p:spPr>
          <a:xfrm>
            <a:off x="9052331" y="3154680"/>
            <a:ext cx="2545004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name</a:t>
            </a:r>
            <a:endParaRPr lang="en-US" sz="1400" dirty="0"/>
          </a:p>
        </p:txBody>
      </p:sp>
      <p:sp>
        <p:nvSpPr>
          <p:cNvPr id="15" name="Text 1"/>
          <p:cNvSpPr>
            <a:spLocks noGrp="1"/>
          </p:cNvSpPr>
          <p:nvPr>
            <p:ph type="body" idx="113" hasCustomPrompt="1"/>
          </p:nvPr>
        </p:nvSpPr>
        <p:spPr>
          <a:xfrm>
            <a:off x="9052331" y="3566160"/>
            <a:ext cx="2545004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lnSpc>
                <a:spcPct val="130000"/>
              </a:lnSpc>
              <a:buNone/>
              <a:def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sz="1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description of this step.</a:t>
            </a:r>
            <a:endParaRPr lang="en-US" sz="1100" dirty="0"/>
          </a:p>
        </p:txBody>
      </p:sp>
      <p:sp>
        <p:nvSpPr>
          <p:cNvPr id="16" name="Text 1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</a:t>
            </a:r>
            <a:endParaRPr lang="en-US" sz="3200" dirty="0"/>
          </a:p>
        </p:txBody>
      </p:sp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2374849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5" name="RoundCard"/>
          <p:cNvSpPr>
            <a:spLocks noGrp="1"/>
          </p:cNvSpPr>
          <p:nvPr>
            <p:ph type="body" idx="103" hasCustomPrompt="1"/>
          </p:nvPr>
        </p:nvSpPr>
        <p:spPr>
          <a:xfrm>
            <a:off x="4292498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6" name="RoundCard"/>
          <p:cNvSpPr>
            <a:spLocks noGrp="1"/>
          </p:cNvSpPr>
          <p:nvPr>
            <p:ph type="body" idx="104" hasCustomPrompt="1"/>
          </p:nvPr>
        </p:nvSpPr>
        <p:spPr>
          <a:xfrm>
            <a:off x="6210148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7" name="RoundCard"/>
          <p:cNvSpPr>
            <a:spLocks noGrp="1"/>
          </p:cNvSpPr>
          <p:nvPr>
            <p:ph type="body" idx="105" hasCustomPrompt="1"/>
          </p:nvPr>
        </p:nvSpPr>
        <p:spPr>
          <a:xfrm>
            <a:off x="8127797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8" name="RoundCard"/>
          <p:cNvSpPr>
            <a:spLocks noGrp="1"/>
          </p:cNvSpPr>
          <p:nvPr>
            <p:ph type="body" idx="106" hasCustomPrompt="1"/>
          </p:nvPr>
        </p:nvSpPr>
        <p:spPr>
          <a:xfrm>
            <a:off x="10045446" y="3291840"/>
            <a:ext cx="1689049" cy="91440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/>
          <a:lstStyle>
            <a:lvl1pPr marL="0" indent="0" algn="ctr">
              <a:buNone/>
              <a:def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100" b="1" kern="0" spc="10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100" dirty="0"/>
          </a:p>
        </p:txBody>
      </p:sp>
      <p:sp>
        <p:nvSpPr>
          <p:cNvPr id="9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1005840" y="1737360"/>
            <a:ext cx="1014984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i="1" kern="0" spc="-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i="1" kern="0" spc="-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“Replace this with an impactful quote that captures the key message.”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1005840" y="4480560"/>
            <a:ext cx="73152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b="1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500" b="1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Name, Title, Company</a:t>
            </a:r>
            <a:endParaRPr lang="en-US" sz="15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r 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94360"/>
            <a:ext cx="96926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/ results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11277295" cy="4434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400" b="1" kern="0" spc="150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 / CHART AREA</a:t>
            </a:r>
            <a:endParaRPr lang="en-US" sz="14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E7B8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920240"/>
            <a:ext cx="91440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6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6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342900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ct val="150000"/>
              </a:lnSpc>
              <a:buNone/>
              <a:def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email@company.com</a:t>
            </a:r>
            <a:endParaRPr lang="en-US" sz="15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website.com</a:t>
            </a:r>
            <a:endParaRPr lang="en-US" sz="1500" dirty="0"/>
          </a:p>
        </p:txBody>
      </p:sp>
      <p:sp>
        <p:nvSpPr>
          <p:cNvPr id="4" name="Text 0"/>
          <p:cNvSpPr/>
          <p:nvPr/>
        </p:nvSpPr>
        <p:spPr>
          <a:xfrm>
            <a:off x="457200" y="632764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Constructor Fabric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155448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</a:t>
            </a: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1920240"/>
            <a:ext cx="1033272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64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title goes here</a:t>
            </a:r>
            <a:endParaRPr lang="en-US" sz="6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416052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8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short one-line subtitle or description of the deck.</a:t>
            </a: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457200" y="557784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200" dirty="0">
                <a:solidFill>
                  <a:srgbClr val="A9BE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 Name · Month Year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457200" y="2194560"/>
            <a:ext cx="7315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6BA5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01</a:t>
            </a:r>
            <a:endParaRPr lang="en-US" sz="13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457200" y="2606040"/>
            <a:ext cx="10058400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42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title</a:t>
            </a:r>
            <a:endParaRPr lang="en-US" sz="4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457200" y="3931920"/>
            <a:ext cx="7863840" cy="5486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500" dirty="0">
                <a:solidFill>
                  <a:srgbClr val="E6E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sentence summarizing what this section covers.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1828800"/>
            <a:ext cx="8686800" cy="4206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Second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Third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Fourth key point</a:t>
            </a:r>
            <a:endParaRPr lang="en-US" sz="1600" dirty="0"/>
          </a:p>
          <a:p>
            <a:pPr marL="279400" indent="-279400" algn="l">
              <a:lnSpc>
                <a:spcPct val="160000"/>
              </a:lnSpc>
              <a:buSzPct val="100000"/>
              <a:buChar char="•"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Fifth key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4419EB0B-9F8D-189D-8B3C-8E0380680FCA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points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image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D1F88A-99E5-7276-04D1-C07B0339C4E5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Half image title</a:t>
            </a:r>
            <a:endParaRPr lang="en-US" sz="3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233008" y="1463040"/>
            <a:ext cx="5501488" cy="4636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6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caption or short description beside the image here.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ACED85-DD19-4DA3-4BC3-5403F851F044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200" b="1" kern="0" spc="100" dirty="0">
                <a:solidFill>
                  <a:srgbClr val="006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5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5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6233008" y="1554480"/>
            <a:ext cx="550148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200" b="1" kern="0" spc="100" dirty="0">
                <a:solidFill>
                  <a:srgbClr val="006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TWO</a:t>
            </a:r>
            <a:endParaRPr lang="en-US" sz="15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5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136C2444-34AA-9E36-F4F5-EC0C78309BAA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text blocks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Card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200" b="1" kern="0" spc="100" dirty="0">
                <a:solidFill>
                  <a:srgbClr val="006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ONE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4" name="RoundCard"/>
          <p:cNvSpPr>
            <a:spLocks noGrp="1"/>
          </p:cNvSpPr>
          <p:nvPr>
            <p:ph type="body" idx="102" hasCustomPrompt="1"/>
          </p:nvPr>
        </p:nvSpPr>
        <p:spPr>
          <a:xfrm>
            <a:off x="4307738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200" b="1" kern="0" spc="100" dirty="0">
                <a:solidFill>
                  <a:srgbClr val="006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TWO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5" name="RoundCard"/>
          <p:cNvSpPr>
            <a:spLocks noGrp="1"/>
          </p:cNvSpPr>
          <p:nvPr>
            <p:ph type="body" idx="103" hasCustomPrompt="1"/>
          </p:nvPr>
        </p:nvSpPr>
        <p:spPr>
          <a:xfrm>
            <a:off x="8158277" y="1554480"/>
            <a:ext cx="3576218" cy="2834640"/>
          </a:xfrm>
          <a:prstGeom prst="roundRect">
            <a:avLst>
              <a:gd name="adj" fmla="val 3000"/>
            </a:avLst>
          </a:prstGeom>
          <a:solidFill>
            <a:srgbClr val="F2F6FC"/>
          </a:solidFill>
          <a:ln w="12700">
            <a:solidFill>
              <a:srgbClr val="DCE3EE"/>
            </a:solidFill>
          </a:ln>
        </p:spPr>
        <p:txBody>
          <a:bodyPr wrap="square" lIns="347472" tIns="274320" rIns="347472" bIns="27432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200" b="1" kern="0" spc="100" dirty="0">
                <a:solidFill>
                  <a:srgbClr val="0065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 THREE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431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supporting details for this column here.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0A6F3388-FD4C-DDDB-BDD8-FEC7D111247E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text blocks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6" cy="2057400"/>
        </p:xfrm>
        <a:graphic>
          <a:graphicData uri="http://schemas.openxmlformats.org/drawingml/2006/table">
            <a:tbl>
              <a:tblPr/>
              <a:tblGrid>
                <a:gridCol w="2819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9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Metric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Q1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Q2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Q3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Active users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12,400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15,900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19,200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Revenue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$210k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$268k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$331k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Retention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92%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93%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rgbClr val="24314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95%</a:t>
                      </a:r>
                      <a:endParaRPr lang="en-US" sz="13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457200" y="1554480"/>
            <a:ext cx="11277295" cy="4434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6E7B8C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AD6671A8-8C42-5401-907D-680D1C67FB6A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50292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kern="0" spc="-50" dirty="0">
                <a:solidFill>
                  <a:srgbClr val="0020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Table slide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920240"/>
            <a:ext cx="9144000" cy="11887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4600" b="1" kern="0" spc="-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327648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rgbClr val="A9BEDD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BDD023-CD74-49A0-A7E1-55BAAE85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292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3200" b="1">
                <a:solidFill>
                  <a:srgbClr val="00204D"/>
                </a:solidFill>
              </a:defRPr>
            </a:pPr>
            <a:r>
              <a:rPr sz="3200" b="1">
                <a:solidFill>
                  <a:srgbClr val="00204D"/>
                </a:solidFill>
              </a:rPr>
              <a:t>Colour hierarchy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05332-4826-4780-8BF5-BE6A0A69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2841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1">
                <a:solidFill>
                  <a:srgbClr val="6E7B8C"/>
                </a:solidFill>
              </a:defRPr>
            </a:defPPr>
          </a:lstStyle>
          <a:p xmlns:a="http://schemas.openxmlformats.org/drawingml/2006/main">
            <a:pPr>
              <a:defRPr sz="1000" b="1">
                <a:solidFill>
                  <a:srgbClr val="6E7B8C"/>
                </a:solidFill>
              </a:defRPr>
            </a:pPr>
            <a:r>
              <a:rPr sz="1000" b="1">
                <a:solidFill>
                  <a:srgbClr val="6E7B8C"/>
                </a:solidFill>
              </a:rPr>
              <a:t>Constructor Fabric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BAA90-1D24-4049-8AA4-4A2C03B87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6660" y="632841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6E7B8C"/>
                </a:solidFill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E7B8C"/>
                </a:solidFill>
              </a:defRPr>
            </a:pPr>
            <a:r>
              <a:rPr sz="1000" b="0">
                <a:solidFill>
                  <a:srgbClr val="6E7B8C"/>
                </a:solidFill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ECCC1-1632-431B-805F-B09EFA4E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89685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00204D"/>
                </a:solidFill>
              </a:defRPr>
            </a:pPr>
            <a:r>
              <a:rPr sz="2000" b="1">
                <a:solidFill>
                  <a:srgbClr val="00204D"/>
                </a:solidFill>
              </a:rPr>
              <a:t>Primary colours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6279A-DE8F-4696-ACD7-43366359BD86}"/>
              </a:ext>
            </a:extLst>
          </p:cNvPr>
          <p:cNvGraphicFramePr/>
          <p:nvPr/>
        </p:nvGraphicFramePr>
        <p:xfrm>
          <a:off xmlns:a="http://schemas.openxmlformats.org/drawingml/2006/main" x="457200" y="1809750"/>
          <a:ext xmlns:a="http://schemas.openxmlformats.org/drawingml/2006/main" cx="11277600" cy="1466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1809750"/>
                <a:gridCol w="6896100"/>
              </a:tblGrid>
              <a:tr h="73342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Fabric blue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065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#0065E3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E6EF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Main brand accent, links and emphasis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Navy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#00204D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Main dark colour, headings and backgrounds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EA4984-E2F6-491D-8D46-A31C34AA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4711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00204D"/>
                </a:solidFill>
              </a:defRPr>
            </a:pPr>
            <a:r>
              <a:rPr sz="2000" b="1">
                <a:solidFill>
                  <a:srgbClr val="00204D"/>
                </a:solidFill>
              </a:rPr>
              <a:t>Secondary accents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CC71C-044C-4E3C-A68F-403D89CE9A17}"/>
              </a:ext>
            </a:extLst>
          </p:cNvPr>
          <p:cNvGraphicFramePr/>
          <p:nvPr/>
        </p:nvGraphicFramePr>
        <p:xfrm>
          <a:off xmlns:a="http://schemas.openxmlformats.org/drawingml/2006/main" x="457200" y="4057650"/>
          <a:ext xmlns:a="http://schemas.openxmlformats.org/drawingml/2006/main" cx="11277600" cy="1047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1809750"/>
                <a:gridCol w="6896100"/>
              </a:tblGrid>
              <a:tr h="52387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Teal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875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#087582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E7F5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Supporting emphasis and selected data series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Lilac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8545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#8545D6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3E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43143"/>
                          </a:solidFill>
                        </a:rPr>
                        <a:t>Occasional secondary emphasis and categories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AB11E5-370F-43D3-907D-920C4499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66385"/>
            <a:ext cx="11096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0204D"/>
                </a:solidFill>
              </a:defRPr>
            </a:pPr>
            <a:r>
              <a:rPr sz="1800" b="1">
                <a:solidFill>
                  <a:srgbClr val="00204D"/>
                </a:solidFill>
              </a:rPr>
              <a:t>Green, amber and red are status colours only.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E4E9F-D186-48AF-AF10-5F7DB07F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56910"/>
            <a:ext cx="11096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00" b="0">
                <a:solidFill>
                  <a:srgbClr val="243143"/>
                </a:solidFill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243143"/>
                </a:solidFill>
              </a:defRPr>
            </a:pPr>
            <a:r>
              <a:rPr sz="1600" b="0">
                <a:solidFill>
                  <a:srgbClr val="243143"/>
                </a:solidFill>
              </a:rPr>
              <a:t>Use them sparingly for tags and traffic lights, not large fills or general decoration.</a:t>
            </a:r>
          </a:p>
        </p:txBody>
      </p:sp>
    </p:spTree>
    <p:extLst>
      <p:ext uri="{BB962C8B-B14F-4D97-AF65-F5344CB8AC3E}">
        <p14:creationId xmlns:p14="http://schemas.microsoft.com/office/powerpoint/2010/main" val="11309934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AEABB-B72A-4436-A419-DD86CA49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292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3200" b="1">
                <a:solidFill>
                  <a:srgbClr val="00204D"/>
                </a:solidFill>
              </a:defRPr>
            </a:pPr>
            <a:r>
              <a:rPr sz="3200" b="1">
                <a:solidFill>
                  <a:srgbClr val="00204D"/>
                </a:solidFill>
              </a:rPr>
              <a:t>Status colours — small signals only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353DE-0B83-40B8-910D-20754F24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2841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1">
                <a:solidFill>
                  <a:srgbClr val="6E7B8C"/>
                </a:solidFill>
              </a:defRPr>
            </a:defPPr>
          </a:lstStyle>
          <a:p xmlns:a="http://schemas.openxmlformats.org/drawingml/2006/main">
            <a:pPr>
              <a:defRPr sz="1000" b="1">
                <a:solidFill>
                  <a:srgbClr val="6E7B8C"/>
                </a:solidFill>
              </a:defRPr>
            </a:pPr>
            <a:r>
              <a:rPr sz="1000" b="1">
                <a:solidFill>
                  <a:srgbClr val="6E7B8C"/>
                </a:solidFill>
              </a:rPr>
              <a:t>Constructor Fabric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8BD70-153A-4591-8603-0090A82A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6660" y="632841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00" b="0">
                <a:solidFill>
                  <a:srgbClr val="6E7B8C"/>
                </a:solidFill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E7B8C"/>
                </a:solidFill>
              </a:defRPr>
            </a:pPr>
            <a:r>
              <a:rPr sz="1000" b="0">
                <a:solidFill>
                  <a:srgbClr val="6E7B8C"/>
                </a:solidFill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44333A-8E35-448B-8C1E-554075AE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94435"/>
            <a:ext cx="1109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0204D"/>
                </a:solidFill>
              </a:defRPr>
            </a:pPr>
            <a:r>
              <a:rPr sz="1800" b="0">
                <a:solidFill>
                  <a:srgbClr val="00204D"/>
                </a:solidFill>
              </a:rPr>
              <a:t>Reserve green, amber and red for status tags and traffic lights.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42E83-39BC-459B-9FE0-F4FD805004EF}"/>
              </a:ext>
            </a:extLst>
          </p:cNvPr>
          <p:cNvGraphicFramePr/>
          <p:nvPr/>
        </p:nvGraphicFramePr>
        <p:xfrm>
          <a:off xmlns:a="http://schemas.openxmlformats.org/drawingml/2006/main" x="457200" y="1971675"/>
          <a:ext xmlns:a="http://schemas.openxmlformats.org/drawingml/2006/main" cx="1127760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3125"/>
                <a:gridCol w="6858000"/>
                <a:gridCol w="2276475"/>
              </a:tblGrid>
              <a:tr h="54768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Status tag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02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</a:rPr>
                        <a:t>HEX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00204D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5803D"/>
                          </a:solidFill>
                        </a:rPr>
                        <a:t>On track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EAF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Good, complete or healthy.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#15803D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995600"/>
                          </a:solidFill>
                        </a:rPr>
                        <a:t>At risk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3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Attention or action needed.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#F4B544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C92E47"/>
                          </a:solidFill>
                        </a:rPr>
                        <a:t>Blocked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DEC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Failed, critical or unable to continue.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243143"/>
                          </a:solidFill>
                        </a:rPr>
                        <a:t>#C92E47</a:t>
                      </a:r>
                    </a:p>
                  </a:txBody>
                  <a:tcPr marL="133350" marR="133350" marT="114300" marB="95250" anchor="ctr">
                    <a:lnL w="7620">
                      <a:solidFill>
                        <a:srgbClr val="DCE3EE"/>
                      </a:solidFill>
                      <a:prstDash val="solid"/>
                    </a:lnL>
                    <a:lnR w="7620">
                      <a:solidFill>
                        <a:srgbClr val="DCE3EE"/>
                      </a:solidFill>
                      <a:prstDash val="solid"/>
                    </a:lnR>
                    <a:lnT w="7620">
                      <a:solidFill>
                        <a:srgbClr val="DCE3EE"/>
                      </a:solidFill>
                      <a:prstDash val="solid"/>
                    </a:lnT>
                    <a:lnB w="7620">
                      <a:solidFill>
                        <a:srgbClr val="DCE3E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8C146-047E-4199-B47B-C50F4676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09135"/>
            <a:ext cx="1109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00" b="1">
                <a:solidFill>
                  <a:srgbClr val="00204D"/>
                </a:solidFill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00204D"/>
                </a:solidFill>
              </a:defRPr>
            </a:pPr>
            <a:r>
              <a:rPr sz="2000" b="1">
                <a:solidFill>
                  <a:srgbClr val="00204D"/>
                </a:solidFill>
              </a:rPr>
              <a:t>Keep these colours visually minor.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674C4-B2C1-4E38-9FC9-0A9645B0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13960"/>
            <a:ext cx="11096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00" b="0">
                <a:solidFill>
                  <a:srgbClr val="243143"/>
                </a:solidFill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243143"/>
                </a:solidFill>
              </a:defRPr>
            </a:pPr>
            <a:r>
              <a:rPr sz="1600" b="0">
                <a:solidFill>
                  <a:srgbClr val="243143"/>
                </a:solidFill>
              </a:rPr>
              <a:t>Use small dots, tags or compact indicators with a clear status label.</a:t>
            </a:r>
          </a:p>
          <a:p xmlns:a="http://schemas.openxmlformats.org/drawingml/2006/main">
            <a:pPr>
              <a:defRPr sz="1600" b="0">
                <a:solidFill>
                  <a:srgbClr val="243143"/>
                </a:solidFill>
              </a:defRPr>
            </a:pPr>
            <a:r>
              <a:rPr sz="1600" b="0">
                <a:solidFill>
                  <a:srgbClr val="243143"/>
                </a:solidFill>
              </a:rPr>
              <a:t>Avoid large backgrounds, headings or decorative charts in status colours.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6B526-862C-41FB-9AD5-EA180654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4060"/>
            <a:ext cx="1109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00" b="0">
                <a:solidFill>
                  <a:srgbClr val="243143"/>
                </a:solidFill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243143"/>
                </a:solidFill>
              </a:defRPr>
            </a:pPr>
            <a:r>
              <a:rPr sz="1600" b="0">
                <a:solidFill>
                  <a:srgbClr val="243143"/>
                </a:solidFill>
              </a:rPr>
              <a:t>Blue and navy remain dominant. Teal and lilac provide supporting accents.</a:t>
            </a:r>
          </a:p>
        </p:txBody>
      </p:sp>
    </p:spTree>
    <p:extLst>
      <p:ext uri="{BB962C8B-B14F-4D97-AF65-F5344CB8AC3E}">
        <p14:creationId xmlns:p14="http://schemas.microsoft.com/office/powerpoint/2010/main" val="870970446"/>
      </p:ext>
    </p:extLst>
  </p:cSld>
</p:sld>
</file>

<file path=ppt/theme/theme1.xml><?xml version="1.0" encoding="utf-8"?>
<a:theme xmlns:a="http://schemas.openxmlformats.org/drawingml/2006/main" name="Office Theme">
  <a:themeElements>
    <a:clrScheme name="Constructor Fabric Extended 2026">
      <a:dk1>
        <a:srgbClr val="000000"/>
      </a:dk1>
      <a:lt1>
        <a:srgbClr val="FFFFFF"/>
      </a:lt1>
      <a:dk2>
        <a:srgbClr val="00204D"/>
      </a:dk2>
      <a:lt2>
        <a:srgbClr val="F2F6FC"/>
      </a:lt2>
      <a:accent1>
        <a:srgbClr val="0065E3"/>
      </a:accent1>
      <a:accent2>
        <a:srgbClr val="087582"/>
      </a:accent2>
      <a:accent3>
        <a:srgbClr val="8545D6"/>
      </a:accent3>
      <a:accent4>
        <a:srgbClr val="15803D"/>
      </a:accent4>
      <a:accent5>
        <a:srgbClr val="F4B544"/>
      </a:accent5>
      <a:accent6>
        <a:srgbClr val="C92E47"/>
      </a:accent6>
      <a:hlink>
        <a:srgbClr val="0065E3"/>
      </a:hlink>
      <a:folHlink>
        <a:srgbClr val="2668C5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ue 600">
      <a:srgbClr val="2668C5"/>
    </a:custClr>
    <a:custClr name="Blue 300">
      <a:srgbClr val="6BA5F0"/>
    </a:custClr>
    <a:custClr name="Navy 700">
      <a:srgbClr val="0A2D63"/>
    </a:custClr>
    <a:custClr name="Deep navy">
      <a:srgbClr val="001838"/>
    </a:custClr>
    <a:custClr name="Ink">
      <a:srgbClr val="243143"/>
    </a:custClr>
    <a:custClr name="Muted">
      <a:srgbClr val="6E7B8C"/>
    </a:custClr>
    <a:custClr name="Border">
      <a:srgbClr val="DCE3EE"/>
    </a:custClr>
    <a:custClr name="Amber text">
      <a:srgbClr val="995600"/>
    </a:custClr>
    <a:custClr name="Blue light">
      <a:srgbClr val="E6EFFA"/>
    </a:custClr>
    <a:custClr name="Teal light">
      <a:srgbClr val="E7F5F6"/>
    </a:custClr>
    <a:custClr name="Lilac light">
      <a:srgbClr val="F3ECFB"/>
    </a:custClr>
    <a:custClr name="Green light">
      <a:srgbClr val="EAF6EE"/>
    </a:custClr>
    <a:custClr name="Amber light">
      <a:srgbClr val="FFF3D6"/>
    </a:custClr>
    <a:custClr name="Red light">
      <a:srgbClr val="FDECF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166</Words>
  <Application>Microsoft Macintosh PowerPoint</Application>
  <PresentationFormat>Widescreen</PresentationFormat>
  <Paragraphs>63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Office Theme</vt:lpstr>
      <vt:lpstr>Presentation title goes here</vt:lpstr>
      <vt:lpstr>Section title</vt:lpstr>
      <vt:lpstr>Key points</vt:lpstr>
      <vt:lpstr>Full image title</vt:lpstr>
      <vt:lpstr>Half image title</vt:lpstr>
      <vt:lpstr>Two text blocks</vt:lpstr>
      <vt:lpstr>Three text blocks</vt:lpstr>
      <vt:lpstr>Table slide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Vladimir Zatsepin</dc:creator>
  <cp:keywords/>
  <dc:description/>
  <cp:lastModifiedBy>Constructor Fabric</cp:lastModifiedBy>
  <cp:revision>4</cp:revision>
  <dcterms:created xsi:type="dcterms:W3CDTF">2026-08-17T17:37:59Z</dcterms:created>
  <dcterms:modified xsi:type="dcterms:W3CDTF">2026-10-09T00:00:00Z</dcterms:modified>
  <cp:category/>
</cp:coreProperties>
</file>